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9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2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9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6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26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8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2E48-0BB1-4A7E-AC21-D6D351FD736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4308D-7652-4F13-8202-38596AFA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" TargetMode="External"/><Relationship Id="rId2" Type="http://schemas.openxmlformats.org/officeDocument/2006/relationships/hyperlink" Target="https://safe.si/nasveti/obnasanje-na-spletu/spletni-in-mobilni-bont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IxeNCzLeSq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IxeNCzLeSq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značba mesta slik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r="3727"/>
          <a:stretch>
            <a:fillRect/>
          </a:stretch>
        </p:blipFill>
        <p:spPr>
          <a:xfrm>
            <a:off x="4526889" y="187751"/>
            <a:ext cx="7432898" cy="641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dnaslov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 txBox="1">
            <a:spLocks/>
          </p:cNvSpPr>
          <p:nvPr/>
        </p:nvSpPr>
        <p:spPr>
          <a:xfrm>
            <a:off x="1067266" y="4225351"/>
            <a:ext cx="4555005" cy="1025395"/>
          </a:xfrm>
          <a:prstGeom prst="roundRect">
            <a:avLst>
              <a:gd name="adj" fmla="val 6759"/>
            </a:avLst>
          </a:prstGeom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0000" tIns="180000" rIns="0" bIns="0" rtlCol="0">
            <a:noAutofit/>
            <a:sp3d prstMaterial="powder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 smtClean="0">
                <a:solidFill>
                  <a:srgbClr val="FFFFFF"/>
                </a:solidFill>
                <a:latin typeface="American Typewriter" panose="02090604020004020304" pitchFamily="18" charset="77"/>
              </a:rPr>
              <a:t>Ksenija Kržan, </a:t>
            </a:r>
            <a:r>
              <a:rPr lang="en-SI" dirty="0" smtClean="0">
                <a:solidFill>
                  <a:srgbClr val="FFFFFF"/>
                </a:solidFill>
                <a:latin typeface="American Typewriter" panose="02090604020004020304" pitchFamily="18" charset="77"/>
              </a:rPr>
              <a:t>1.</a:t>
            </a:r>
            <a:r>
              <a:rPr lang="sl-SI" dirty="0" smtClean="0">
                <a:solidFill>
                  <a:srgbClr val="FFFFFF"/>
                </a:solidFill>
                <a:latin typeface="American Typewriter" panose="02090604020004020304" pitchFamily="18" charset="77"/>
              </a:rPr>
              <a:t> RP – razredni pouk</a:t>
            </a:r>
            <a:endParaRPr lang="sl-SI" noProof="1"/>
          </a:p>
        </p:txBody>
      </p:sp>
      <p:sp>
        <p:nvSpPr>
          <p:cNvPr id="6" name="Naslov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 txBox="1">
            <a:spLocks/>
          </p:cNvSpPr>
          <p:nvPr/>
        </p:nvSpPr>
        <p:spPr>
          <a:xfrm>
            <a:off x="534225" y="2606725"/>
            <a:ext cx="5621088" cy="2216002"/>
          </a:xfrm>
          <a:prstGeom prst="rect">
            <a:avLst/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sl-SI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SPLETNI </a:t>
            </a:r>
            <a:r>
              <a:rPr lang="sl-SI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sl-SI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sl-SI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BONTON</a:t>
            </a:r>
            <a:endParaRPr lang="sl-SI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8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rial Black" panose="020B0A04020102020204" pitchFamily="34" charset="0"/>
              </a:rPr>
              <a:t>VIRI: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safe.si/nasveti/obnasanje-na-spletu/spletni-in-mobilni-bonton</a:t>
            </a:r>
            <a:endParaRPr lang="sl-SI" dirty="0" smtClean="0"/>
          </a:p>
          <a:p>
            <a:endParaRPr lang="sl-SI" dirty="0" smtClean="0">
              <a:latin typeface="American Typewriter" panose="02090604020004020304" pitchFamily="18" charset="77"/>
              <a:hlinkClick r:id="rId2"/>
            </a:endParaRPr>
          </a:p>
          <a:p>
            <a:r>
              <a:rPr lang="sl-SI" dirty="0" smtClean="0">
                <a:latin typeface="American Typewriter" panose="02090604020004020304" pitchFamily="18" charset="77"/>
              </a:rPr>
              <a:t>Slike na prosojnicah 3, 5, 7 in </a:t>
            </a:r>
            <a:r>
              <a:rPr lang="sl-SI" dirty="0" err="1" smtClean="0">
                <a:latin typeface="American Typewriter" panose="02090604020004020304" pitchFamily="18" charset="77"/>
              </a:rPr>
              <a:t>gif</a:t>
            </a:r>
            <a:r>
              <a:rPr lang="sl-SI" dirty="0" smtClean="0">
                <a:latin typeface="American Typewriter" panose="02090604020004020304" pitchFamily="18" charset="77"/>
              </a:rPr>
              <a:t> na prosojnici 9 so lastni izdelki, urejeni v programu </a:t>
            </a:r>
            <a:r>
              <a:rPr lang="sl-SI" dirty="0" err="1" smtClean="0">
                <a:latin typeface="American Typewriter" panose="02090604020004020304" pitchFamily="18" charset="77"/>
              </a:rPr>
              <a:t>PhotoScape</a:t>
            </a:r>
            <a:r>
              <a:rPr lang="sl-SI" dirty="0" smtClean="0">
                <a:latin typeface="American Typewriter" panose="02090604020004020304" pitchFamily="18" charset="77"/>
              </a:rPr>
              <a:t>.</a:t>
            </a:r>
          </a:p>
          <a:p>
            <a:r>
              <a:rPr lang="sl-SI" dirty="0" smtClean="0">
                <a:latin typeface="American Typewriter" panose="02090604020004020304" pitchFamily="18" charset="77"/>
              </a:rPr>
              <a:t>Slike na prosojnicah 1, 2, 4, 6, 8 in </a:t>
            </a:r>
            <a:r>
              <a:rPr lang="sl-SI" dirty="0" err="1" smtClean="0">
                <a:latin typeface="American Typewriter" panose="02090604020004020304" pitchFamily="18" charset="77"/>
              </a:rPr>
              <a:t>emoji</a:t>
            </a:r>
            <a:r>
              <a:rPr lang="sl-SI" dirty="0" smtClean="0">
                <a:latin typeface="American Typewriter" panose="02090604020004020304" pitchFamily="18" charset="77"/>
              </a:rPr>
              <a:t> na prosojnici 9 so izposojeni iz spletne strani </a:t>
            </a:r>
            <a:r>
              <a:rPr lang="sl-SI" dirty="0" err="1" smtClean="0">
                <a:latin typeface="American Typewriter" panose="02090604020004020304" pitchFamily="18" charset="77"/>
              </a:rPr>
              <a:t>Pixabay</a:t>
            </a:r>
            <a:r>
              <a:rPr lang="en-US" dirty="0" smtClean="0">
                <a:latin typeface="American Typewriter" panose="02090604020004020304" pitchFamily="18" charset="77"/>
              </a:rPr>
              <a:t>(</a:t>
            </a:r>
            <a:r>
              <a:rPr lang="en-US" dirty="0" smtClean="0">
                <a:latin typeface="American Typewriter" panose="02090604020004020304" pitchFamily="18" charset="77"/>
                <a:hlinkClick r:id="rId3"/>
              </a:rPr>
              <a:t>https</a:t>
            </a:r>
            <a:r>
              <a:rPr lang="en-US" dirty="0">
                <a:latin typeface="American Typewriter" panose="02090604020004020304" pitchFamily="18" charset="77"/>
                <a:hlinkClick r:id="rId3"/>
              </a:rPr>
              <a:t>://pixabay.com</a:t>
            </a:r>
            <a:r>
              <a:rPr lang="en-US" dirty="0">
                <a:latin typeface="American Typewriter" panose="02090604020004020304" pitchFamily="18" charset="77"/>
              </a:rPr>
              <a:t>). </a:t>
            </a:r>
            <a:endParaRPr lang="sl-SI" dirty="0" smtClean="0">
              <a:latin typeface="American Typewriter" panose="02090604020004020304" pitchFamily="18" charset="77"/>
            </a:endParaRPr>
          </a:p>
          <a:p>
            <a:r>
              <a:rPr lang="sl-SI" dirty="0" smtClean="0">
                <a:latin typeface="American Typewriter" panose="02090604020004020304" pitchFamily="18" charset="77"/>
              </a:rPr>
              <a:t>Slika na 10. prosojnici je lastni izdelek, narejen s pomočjo programa </a:t>
            </a:r>
            <a:r>
              <a:rPr lang="sl-SI" dirty="0" err="1" smtClean="0">
                <a:latin typeface="American Typewriter" panose="02090604020004020304" pitchFamily="18" charset="77"/>
              </a:rPr>
              <a:t>Inkscape</a:t>
            </a:r>
            <a:r>
              <a:rPr lang="sl-SI" dirty="0" smtClean="0">
                <a:latin typeface="American Typewriter" panose="02090604020004020304" pitchFamily="18" charset="77"/>
              </a:rPr>
              <a:t>.</a:t>
            </a:r>
          </a:p>
          <a:p>
            <a:endParaRPr lang="sl-SI" dirty="0" smtClean="0">
              <a:latin typeface="American Typewriter" panose="02090604020004020304" pitchFamily="18" charset="77"/>
            </a:endParaRPr>
          </a:p>
          <a:p>
            <a:r>
              <a:rPr lang="sl-SI" dirty="0" smtClean="0">
                <a:latin typeface="American Typewriter" panose="02090604020004020304" pitchFamily="18" charset="77"/>
              </a:rPr>
              <a:t>Videoposnetek, ki je uporabljen v predstavitvi: </a:t>
            </a:r>
            <a:r>
              <a:rPr lang="en-US" dirty="0">
                <a:hlinkClick r:id="rId4"/>
              </a:rPr>
              <a:t>https://www.youtube.com/watch?v=IxeNCzLeSqY</a:t>
            </a:r>
            <a:endParaRPr lang="en-US" dirty="0">
              <a:latin typeface="American Typewriter" panose="02090604020004020304" pitchFamily="18" charset="77"/>
            </a:endParaRPr>
          </a:p>
          <a:p>
            <a:endParaRPr lang="en-US" dirty="0">
              <a:latin typeface="American Typewriter" panose="02090604020004020304" pitchFamily="18" charset="77"/>
            </a:endParaRPr>
          </a:p>
          <a:p>
            <a:endParaRPr lang="en-US" dirty="0">
              <a:latin typeface="American Typewriter" panose="02090604020004020304" pitchFamily="18" charset="77"/>
            </a:endParaRPr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1355">
            <a:off x="10106494" y="3496604"/>
            <a:ext cx="1621616" cy="30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7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slov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 txBox="1">
            <a:spLocks/>
          </p:cNvSpPr>
          <p:nvPr/>
        </p:nvSpPr>
        <p:spPr>
          <a:xfrm>
            <a:off x="1000831" y="3776427"/>
            <a:ext cx="2641230" cy="1924377"/>
          </a:xfrm>
          <a:prstGeom prst="roundRect">
            <a:avLst>
              <a:gd name="adj" fmla="val 6368"/>
            </a:avLst>
          </a:prstGeom>
          <a:ln/>
          <a:scene3d>
            <a:camera prst="isometricOffAxis1Right"/>
            <a:lightRig rig="threePt" dir="t"/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0000" tIns="180000" rIns="0" bIns="0" rtlCol="0">
            <a:noAutofit/>
            <a:sp3d prstMaterial="powder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it 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rue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b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it 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elpful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b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it 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nspiring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b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it 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ecessary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b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it 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  <a:r>
              <a:rPr kumimoji="0" lang="sl-SI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sl-SI" sz="2400" b="1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60" y="1041847"/>
            <a:ext cx="7620000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Naslov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 txBox="1">
            <a:spLocks/>
          </p:cNvSpPr>
          <p:nvPr/>
        </p:nvSpPr>
        <p:spPr>
          <a:xfrm>
            <a:off x="295329" y="1412378"/>
            <a:ext cx="5461768" cy="1778085"/>
          </a:xfrm>
          <a:prstGeom prst="rect">
            <a:avLst/>
          </a:prstGeo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6600" b="0" i="0" u="none" strike="noStrike" kern="1200" cap="none" spc="-30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PRAVILA SPLETNEGA BONTONA</a:t>
            </a:r>
            <a:endParaRPr kumimoji="0" lang="sl-SI" sz="6600" b="0" i="0" u="none" strike="noStrike" kern="1200" cap="none" spc="-3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33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 txBox="1">
            <a:spLocks/>
          </p:cNvSpPr>
          <p:nvPr/>
        </p:nvSpPr>
        <p:spPr>
          <a:xfrm>
            <a:off x="558800" y="924971"/>
            <a:ext cx="5527040" cy="1645509"/>
          </a:xfrm>
          <a:prstGeom prst="rect">
            <a:avLst/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sl-SI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BODI STRPEN IN PRIJAZEN</a:t>
            </a:r>
            <a:endParaRPr lang="sl-SI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138331"/>
            <a:ext cx="6390640" cy="479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značba mesta vsebine 2"/>
          <p:cNvSpPr txBox="1">
            <a:spLocks/>
          </p:cNvSpPr>
          <p:nvPr/>
        </p:nvSpPr>
        <p:spPr>
          <a:xfrm>
            <a:off x="365761" y="3038315"/>
            <a:ext cx="4998719" cy="2773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 komuniciranju preko mobilnega telefona in spleta upoštevaj bonton, bodi strpen in prijazen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Obnašaj se tako, kot želiš, da se drugi do tebe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Licenca Creative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359" y="5522600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3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88279" y="3616959"/>
            <a:ext cx="6609081" cy="3525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skrivaj se za anonimnostjo, za zaslonom. Na spletu smo pogosto lažje nesramni do drugih, saj svoji žrtvi ne gledamo v obraz, to pa še ne pomeni, da je tako kaj lažje žrtvi! Poleg tega na anonimnost pri takih stvareh ne gre računati, saj puščamo elektronske sledi.</a:t>
            </a:r>
          </a:p>
          <a:p>
            <a:pPr marL="0" indent="0">
              <a:buNone/>
            </a:pPr>
            <a:endParaRPr lang="sl-SI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Naslov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 txBox="1">
            <a:spLocks/>
          </p:cNvSpPr>
          <p:nvPr/>
        </p:nvSpPr>
        <p:spPr>
          <a:xfrm>
            <a:off x="5605360" y="1107851"/>
            <a:ext cx="6718719" cy="1645509"/>
          </a:xfrm>
          <a:prstGeom prst="rect">
            <a:avLst/>
          </a:prstGeom>
          <a:noFill/>
          <a:scene3d>
            <a:camera prst="isometricOffAxis2Lef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sl-SI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ČESAR NE BI REKEL V ŽIVO, NE NATIPKAJ ONLINE</a:t>
            </a:r>
          </a:p>
        </p:txBody>
      </p:sp>
      <p:sp>
        <p:nvSpPr>
          <p:cNvPr id="7" name="Pravokotnik 6"/>
          <p:cNvSpPr/>
          <p:nvPr/>
        </p:nvSpPr>
        <p:spPr>
          <a:xfrm>
            <a:off x="8592819" y="6060460"/>
            <a:ext cx="316272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l-SI" sz="3200" dirty="0" smtClean="0">
                <a:solidFill>
                  <a:schemeClr val="tx1"/>
                </a:solidFill>
                <a:latin typeface="Arial Black" panose="020B0A04020102020204" pitchFamily="34" charset="0"/>
                <a:hlinkClick r:id="rId2"/>
              </a:rPr>
              <a:t>NETIQUETTE</a:t>
            </a:r>
            <a:endParaRPr lang="en-US" b="0" i="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9" y="1151255"/>
            <a:ext cx="4670459" cy="4670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0" y="1021961"/>
            <a:ext cx="4858734" cy="48587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307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2440" y="4182745"/>
            <a:ext cx="5328920" cy="2512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Osebo, ki jo želiš fotografirati s svojim mobilnim telefonom, prej vprašaj za dovoljenje. Mogoče ji ni do tega oz. se počuti neprijetno.</a:t>
            </a:r>
          </a:p>
        </p:txBody>
      </p:sp>
      <p:sp>
        <p:nvSpPr>
          <p:cNvPr id="4" name="Naslov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 txBox="1">
            <a:spLocks/>
          </p:cNvSpPr>
          <p:nvPr/>
        </p:nvSpPr>
        <p:spPr>
          <a:xfrm>
            <a:off x="127000" y="782731"/>
            <a:ext cx="6718719" cy="1645509"/>
          </a:xfrm>
          <a:prstGeom prst="rect">
            <a:avLst/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sl-SI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PREDNO NEKOGA FOTOGRAFIRAŠ, GA VPRAŠAJ ZA DOVOLJENJE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75" y="174391"/>
            <a:ext cx="4043565" cy="552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810000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esno ukrivljena puščica 7"/>
          <p:cNvSpPr/>
          <p:nvPr/>
        </p:nvSpPr>
        <p:spPr>
          <a:xfrm>
            <a:off x="7823200" y="5232400"/>
            <a:ext cx="1076960" cy="10769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5740400" y="5699759"/>
            <a:ext cx="3159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Šele po tem lahko njegovo fotografijo objavim npr. na </a:t>
            </a:r>
            <a:r>
              <a:rPr lang="sl-SI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</a:t>
            </a: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372" y="3081482"/>
            <a:ext cx="1101263" cy="1101263"/>
          </a:xfrm>
          <a:prstGeom prst="rect">
            <a:avLst/>
          </a:prstGeom>
        </p:spPr>
      </p:pic>
      <p:pic>
        <p:nvPicPr>
          <p:cNvPr id="1026" name="Picture 2" descr="Licenca Creative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80" y="5318442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cenca Creative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261" y="6475451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2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760720" y="3294652"/>
            <a:ext cx="5709920" cy="3563348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si z nekom v družbi, se posvečaj tej osebi in ne preverjaj neprestano, kaj se dogaja na tvojem mobilnem telefonu, Facebooku… Pogovarjanje po telefonu, čekiranje telefona, ko si z nekom v družbi, je nevljudno in gre tudi večini ljudi zelo na živce.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" y="1005839"/>
            <a:ext cx="4916805" cy="4916805"/>
          </a:xfrm>
          <a:prstGeom prst="rect">
            <a:avLst/>
          </a:prstGeom>
        </p:spPr>
      </p:pic>
      <p:sp>
        <p:nvSpPr>
          <p:cNvPr id="5" name="Naslov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 txBox="1">
            <a:spLocks/>
          </p:cNvSpPr>
          <p:nvPr/>
        </p:nvSpPr>
        <p:spPr>
          <a:xfrm>
            <a:off x="5991441" y="955038"/>
            <a:ext cx="5748440" cy="1645509"/>
          </a:xfrm>
          <a:prstGeom prst="rect">
            <a:avLst/>
          </a:prstGeom>
          <a:noFill/>
          <a:scene3d>
            <a:camera prst="isometricOffAxis2Lef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sl-SI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 DRUŽBI NE BODI VES ČAS NA TELEFONU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588">
            <a:off x="436785" y="3464241"/>
            <a:ext cx="426164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4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2120" y="2814320"/>
            <a:ext cx="6405880" cy="39217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razpošiljaj sporočil, slik, video posnetkov, ki nekomu škodijo. </a:t>
            </a:r>
          </a:p>
          <a:p>
            <a:pPr marL="0" indent="0"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Razpošiljanje posnetkov pretepov, trpinčenja, ki jih sami prejmemo, naprej svojim prijateljem ni OK. </a:t>
            </a:r>
          </a:p>
          <a:p>
            <a:pPr marL="0" indent="0"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tem se aktivno vključimo v trpinčenje, saj je vsakič ko si nekdo pogleda ta posnetek, žrtev ponovno žrtev. Taka sporočila brišemo! </a:t>
            </a:r>
          </a:p>
          <a:p>
            <a:pPr marL="0" indent="0"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izsiljuj ostalih!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80" y="594645"/>
            <a:ext cx="4442041" cy="592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Naslov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 txBox="1">
            <a:spLocks/>
          </p:cNvSpPr>
          <p:nvPr/>
        </p:nvSpPr>
        <p:spPr>
          <a:xfrm>
            <a:off x="452120" y="406484"/>
            <a:ext cx="7320280" cy="1645509"/>
          </a:xfrm>
          <a:prstGeom prst="rect">
            <a:avLst/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sl-SI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 POŠILJAJ ŠKODLJIVIH SPOROČIL</a:t>
            </a:r>
          </a:p>
        </p:txBody>
      </p:sp>
      <p:pic>
        <p:nvPicPr>
          <p:cNvPr id="2050" name="Picture 2" descr="Licenca Creative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38" y="6103501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46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498080" y="3491865"/>
            <a:ext cx="4318000" cy="18218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Zvonjenje telefona in/ali pogovarjanje v kinu, gledališču, med poukom, v bolnišnici, na busu … je nedopustno. 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slov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 txBox="1">
            <a:spLocks/>
          </p:cNvSpPr>
          <p:nvPr/>
        </p:nvSpPr>
        <p:spPr>
          <a:xfrm>
            <a:off x="5300560" y="1370281"/>
            <a:ext cx="6200560" cy="1645509"/>
          </a:xfrm>
          <a:prstGeom prst="rect">
            <a:avLst/>
          </a:prstGeom>
          <a:noFill/>
          <a:scene3d>
            <a:camera prst="isometricOffAxis2Lef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kern="1200" spc="-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sl-SI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 KINU SVOJ TELEFON UTIŠAJ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12"/>
            <a:ext cx="4956810" cy="3965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02" y="3082179"/>
            <a:ext cx="3778634" cy="3657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51" y="3291840"/>
            <a:ext cx="1999107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6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" y="659765"/>
            <a:ext cx="6273800" cy="1325563"/>
          </a:xfrm>
        </p:spPr>
        <p:txBody>
          <a:bodyPr/>
          <a:lstStyle/>
          <a:p>
            <a:pPr algn="ctr"/>
            <a:r>
              <a:rPr lang="sl-SI" b="1" dirty="0" smtClean="0">
                <a:latin typeface="Arial Black" panose="020B0A04020102020204" pitchFamily="34" charset="0"/>
              </a:rPr>
              <a:t>HVALA ZA VAŠO POZORNOST!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44" y="2425065"/>
            <a:ext cx="6527007" cy="435133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65125"/>
            <a:ext cx="4572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Licenca Creative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942" y="6063308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267</Words>
  <Application>Microsoft Office PowerPoint</Application>
  <PresentationFormat>Širokozaslonsko</PresentationFormat>
  <Paragraphs>31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6" baseType="lpstr">
      <vt:lpstr>American Typewriter</vt:lpstr>
      <vt:lpstr>Arial</vt:lpstr>
      <vt:lpstr>Arial Black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HVALA ZA VAŠO POZORNOST!</vt:lpstr>
      <vt:lpstr>VIRI: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Krzan</dc:creator>
  <cp:lastModifiedBy>Krzan</cp:lastModifiedBy>
  <cp:revision>18</cp:revision>
  <dcterms:created xsi:type="dcterms:W3CDTF">2020-05-13T13:20:07Z</dcterms:created>
  <dcterms:modified xsi:type="dcterms:W3CDTF">2020-05-14T08:44:57Z</dcterms:modified>
</cp:coreProperties>
</file>