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23BE70-E31A-4D1E-B3A5-E4941706ED2B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CFCD600-A7D7-4CA7-9F1D-A9386BBD6175}">
      <dgm:prSet/>
      <dgm:spPr/>
      <dgm:t>
        <a:bodyPr/>
        <a:lstStyle/>
        <a:p>
          <a:r>
            <a:rPr lang="sl-SI"/>
            <a:t>Virusi</a:t>
          </a:r>
          <a:endParaRPr lang="en-US"/>
        </a:p>
      </dgm:t>
    </dgm:pt>
    <dgm:pt modelId="{4C9D4524-3DF0-4E24-936A-36FAC53F8CB1}" type="parTrans" cxnId="{3D6567E0-C963-4D7F-B72E-8AA6B97AC612}">
      <dgm:prSet/>
      <dgm:spPr/>
      <dgm:t>
        <a:bodyPr/>
        <a:lstStyle/>
        <a:p>
          <a:endParaRPr lang="en-US"/>
        </a:p>
      </dgm:t>
    </dgm:pt>
    <dgm:pt modelId="{B3A4E04D-6232-42EC-944D-FFE77D567C26}" type="sibTrans" cxnId="{3D6567E0-C963-4D7F-B72E-8AA6B97AC612}">
      <dgm:prSet/>
      <dgm:spPr/>
      <dgm:t>
        <a:bodyPr/>
        <a:lstStyle/>
        <a:p>
          <a:endParaRPr lang="en-US"/>
        </a:p>
      </dgm:t>
    </dgm:pt>
    <dgm:pt modelId="{A8DD2ADC-609A-4041-9BDA-88B61D3C1A83}">
      <dgm:prSet/>
      <dgm:spPr/>
      <dgm:t>
        <a:bodyPr/>
        <a:lstStyle/>
        <a:p>
          <a:r>
            <a:rPr lang="sl-SI"/>
            <a:t>Kraja osebnih podatkov in identitete </a:t>
          </a:r>
          <a:endParaRPr lang="en-US"/>
        </a:p>
      </dgm:t>
    </dgm:pt>
    <dgm:pt modelId="{CAC36E39-6291-4D49-850F-D3E896D75EAD}" type="parTrans" cxnId="{8834FB30-A1F0-4CCE-A5D0-46C8CD47C592}">
      <dgm:prSet/>
      <dgm:spPr/>
      <dgm:t>
        <a:bodyPr/>
        <a:lstStyle/>
        <a:p>
          <a:endParaRPr lang="en-US"/>
        </a:p>
      </dgm:t>
    </dgm:pt>
    <dgm:pt modelId="{8535DEC4-5890-43DC-A51D-0127C27CC656}" type="sibTrans" cxnId="{8834FB30-A1F0-4CCE-A5D0-46C8CD47C592}">
      <dgm:prSet/>
      <dgm:spPr/>
      <dgm:t>
        <a:bodyPr/>
        <a:lstStyle/>
        <a:p>
          <a:endParaRPr lang="en-US"/>
        </a:p>
      </dgm:t>
    </dgm:pt>
    <dgm:pt modelId="{46EAE9A1-C651-4C17-B81C-1B1028BF95A7}">
      <dgm:prSet/>
      <dgm:spPr/>
      <dgm:t>
        <a:bodyPr/>
        <a:lstStyle/>
        <a:p>
          <a:r>
            <a:rPr lang="sl-SI"/>
            <a:t>Spletne prevare in goljufije </a:t>
          </a:r>
          <a:endParaRPr lang="en-US"/>
        </a:p>
      </dgm:t>
    </dgm:pt>
    <dgm:pt modelId="{61BC67B3-42BF-4086-82E9-AF80191DEA25}" type="parTrans" cxnId="{8A8C5187-D87E-4A97-9C5B-04EAD29FF64E}">
      <dgm:prSet/>
      <dgm:spPr/>
      <dgm:t>
        <a:bodyPr/>
        <a:lstStyle/>
        <a:p>
          <a:endParaRPr lang="en-US"/>
        </a:p>
      </dgm:t>
    </dgm:pt>
    <dgm:pt modelId="{D1D2FB32-24DC-418C-8892-1D07CBB1F1EC}" type="sibTrans" cxnId="{8A8C5187-D87E-4A97-9C5B-04EAD29FF64E}">
      <dgm:prSet/>
      <dgm:spPr/>
      <dgm:t>
        <a:bodyPr/>
        <a:lstStyle/>
        <a:p>
          <a:endParaRPr lang="en-US"/>
        </a:p>
      </dgm:t>
    </dgm:pt>
    <dgm:pt modelId="{01D224D7-E1F5-4E4E-A1D9-13EBF4C720CD}">
      <dgm:prSet/>
      <dgm:spPr/>
      <dgm:t>
        <a:bodyPr/>
        <a:lstStyle/>
        <a:p>
          <a:r>
            <a:rPr lang="sl-SI"/>
            <a:t>goljufije na družbenih omrežjih </a:t>
          </a:r>
          <a:br>
            <a:rPr lang="sl-SI"/>
          </a:br>
          <a:r>
            <a:rPr lang="sl-SI"/>
            <a:t>(lažne nagrade igre …) </a:t>
          </a:r>
          <a:endParaRPr lang="en-US"/>
        </a:p>
      </dgm:t>
    </dgm:pt>
    <dgm:pt modelId="{E7C6CF08-431A-4C8D-8928-68ACC4720AB6}" type="parTrans" cxnId="{836A8740-E33C-4E88-B44E-25E61E62B9AD}">
      <dgm:prSet/>
      <dgm:spPr/>
      <dgm:t>
        <a:bodyPr/>
        <a:lstStyle/>
        <a:p>
          <a:endParaRPr lang="en-US"/>
        </a:p>
      </dgm:t>
    </dgm:pt>
    <dgm:pt modelId="{601D7CDA-6947-488C-9CDB-87D3C352878A}" type="sibTrans" cxnId="{836A8740-E33C-4E88-B44E-25E61E62B9AD}">
      <dgm:prSet/>
      <dgm:spPr/>
      <dgm:t>
        <a:bodyPr/>
        <a:lstStyle/>
        <a:p>
          <a:endParaRPr lang="en-US"/>
        </a:p>
      </dgm:t>
    </dgm:pt>
    <dgm:pt modelId="{94A8F005-57D9-44D9-B496-9FEDE255F94F}">
      <dgm:prSet/>
      <dgm:spPr/>
      <dgm:t>
        <a:bodyPr/>
        <a:lstStyle/>
        <a:p>
          <a:r>
            <a:rPr lang="sl-SI"/>
            <a:t>v spletnem bančništvu </a:t>
          </a:r>
          <a:endParaRPr lang="en-US"/>
        </a:p>
      </dgm:t>
    </dgm:pt>
    <dgm:pt modelId="{85B5B2D6-122D-49B4-AB93-05F20EC639CF}" type="parTrans" cxnId="{FCC655ED-5CD9-452F-BE76-806AA54028C6}">
      <dgm:prSet/>
      <dgm:spPr/>
      <dgm:t>
        <a:bodyPr/>
        <a:lstStyle/>
        <a:p>
          <a:endParaRPr lang="en-US"/>
        </a:p>
      </dgm:t>
    </dgm:pt>
    <dgm:pt modelId="{C255A0A7-BAEC-4DDD-B2D4-C02849BF0787}" type="sibTrans" cxnId="{FCC655ED-5CD9-452F-BE76-806AA54028C6}">
      <dgm:prSet/>
      <dgm:spPr/>
      <dgm:t>
        <a:bodyPr/>
        <a:lstStyle/>
        <a:p>
          <a:endParaRPr lang="en-US"/>
        </a:p>
      </dgm:t>
    </dgm:pt>
    <dgm:pt modelId="{9C81BE87-2511-40B5-9E57-EA540D8CB107}">
      <dgm:prSet/>
      <dgm:spPr/>
      <dgm:t>
        <a:bodyPr/>
        <a:lstStyle/>
        <a:p>
          <a:r>
            <a:rPr lang="sl-SI"/>
            <a:t>vdori</a:t>
          </a:r>
          <a:endParaRPr lang="en-US"/>
        </a:p>
      </dgm:t>
    </dgm:pt>
    <dgm:pt modelId="{D03D4599-E45B-4A1E-9E83-1725946DA02B}" type="parTrans" cxnId="{F9A61ED1-88D4-4134-8D35-D54EC0DC64CC}">
      <dgm:prSet/>
      <dgm:spPr/>
      <dgm:t>
        <a:bodyPr/>
        <a:lstStyle/>
        <a:p>
          <a:endParaRPr lang="en-US"/>
        </a:p>
      </dgm:t>
    </dgm:pt>
    <dgm:pt modelId="{0AF7CCA9-E1F2-459B-9337-60EA64C4C407}" type="sibTrans" cxnId="{F9A61ED1-88D4-4134-8D35-D54EC0DC64CC}">
      <dgm:prSet/>
      <dgm:spPr/>
      <dgm:t>
        <a:bodyPr/>
        <a:lstStyle/>
        <a:p>
          <a:endParaRPr lang="en-US"/>
        </a:p>
      </dgm:t>
    </dgm:pt>
    <dgm:pt modelId="{5031F156-0017-4B64-993C-50C5BA53E8C1}" type="pres">
      <dgm:prSet presAssocID="{9123BE70-E31A-4D1E-B3A5-E4941706ED2B}" presName="Name0" presStyleCnt="0">
        <dgm:presLayoutVars>
          <dgm:dir/>
          <dgm:resizeHandles val="exact"/>
        </dgm:presLayoutVars>
      </dgm:prSet>
      <dgm:spPr/>
    </dgm:pt>
    <dgm:pt modelId="{653F7946-6EA4-44A4-A9DA-7B4E125B61F1}" type="pres">
      <dgm:prSet presAssocID="{0CFCD600-A7D7-4CA7-9F1D-A9386BBD6175}" presName="node" presStyleLbl="node1" presStyleIdx="0" presStyleCnt="3">
        <dgm:presLayoutVars>
          <dgm:bulletEnabled val="1"/>
        </dgm:presLayoutVars>
      </dgm:prSet>
      <dgm:spPr/>
    </dgm:pt>
    <dgm:pt modelId="{DD4A846A-9672-433F-BF49-D4C1CDF34B9F}" type="pres">
      <dgm:prSet presAssocID="{B3A4E04D-6232-42EC-944D-FFE77D567C26}" presName="sibTrans" presStyleLbl="sibTrans1D1" presStyleIdx="0" presStyleCnt="2"/>
      <dgm:spPr/>
    </dgm:pt>
    <dgm:pt modelId="{B51FE400-F267-4C8E-BA9E-88A75F8E01B5}" type="pres">
      <dgm:prSet presAssocID="{B3A4E04D-6232-42EC-944D-FFE77D567C26}" presName="connectorText" presStyleLbl="sibTrans1D1" presStyleIdx="0" presStyleCnt="2"/>
      <dgm:spPr/>
    </dgm:pt>
    <dgm:pt modelId="{8C19CDBE-AD78-4053-81DE-8C05D3E7D01A}" type="pres">
      <dgm:prSet presAssocID="{A8DD2ADC-609A-4041-9BDA-88B61D3C1A83}" presName="node" presStyleLbl="node1" presStyleIdx="1" presStyleCnt="3">
        <dgm:presLayoutVars>
          <dgm:bulletEnabled val="1"/>
        </dgm:presLayoutVars>
      </dgm:prSet>
      <dgm:spPr/>
    </dgm:pt>
    <dgm:pt modelId="{C1A6988B-9E45-4BB5-A261-201C261B33A8}" type="pres">
      <dgm:prSet presAssocID="{8535DEC4-5890-43DC-A51D-0127C27CC656}" presName="sibTrans" presStyleLbl="sibTrans1D1" presStyleIdx="1" presStyleCnt="2"/>
      <dgm:spPr/>
    </dgm:pt>
    <dgm:pt modelId="{6639D916-B914-4D9B-9FD7-C93560B1EE66}" type="pres">
      <dgm:prSet presAssocID="{8535DEC4-5890-43DC-A51D-0127C27CC656}" presName="connectorText" presStyleLbl="sibTrans1D1" presStyleIdx="1" presStyleCnt="2"/>
      <dgm:spPr/>
    </dgm:pt>
    <dgm:pt modelId="{1F706848-3F25-4AB2-90FC-3BBD0FC3256C}" type="pres">
      <dgm:prSet presAssocID="{46EAE9A1-C651-4C17-B81C-1B1028BF95A7}" presName="node" presStyleLbl="node1" presStyleIdx="2" presStyleCnt="3">
        <dgm:presLayoutVars>
          <dgm:bulletEnabled val="1"/>
        </dgm:presLayoutVars>
      </dgm:prSet>
      <dgm:spPr/>
    </dgm:pt>
  </dgm:ptLst>
  <dgm:cxnLst>
    <dgm:cxn modelId="{AAC0241D-CC0B-42F9-A755-2E7D3CE8246E}" type="presOf" srcId="{46EAE9A1-C651-4C17-B81C-1B1028BF95A7}" destId="{1F706848-3F25-4AB2-90FC-3BBD0FC3256C}" srcOrd="0" destOrd="0" presId="urn:microsoft.com/office/officeart/2016/7/layout/RepeatingBendingProcessNew"/>
    <dgm:cxn modelId="{E2927427-EBA4-4D76-A4B1-96C772C4BCE1}" type="presOf" srcId="{8535DEC4-5890-43DC-A51D-0127C27CC656}" destId="{C1A6988B-9E45-4BB5-A261-201C261B33A8}" srcOrd="0" destOrd="0" presId="urn:microsoft.com/office/officeart/2016/7/layout/RepeatingBendingProcessNew"/>
    <dgm:cxn modelId="{D611A829-1B99-4741-A71E-1B3753304FF9}" type="presOf" srcId="{01D224D7-E1F5-4E4E-A1D9-13EBF4C720CD}" destId="{1F706848-3F25-4AB2-90FC-3BBD0FC3256C}" srcOrd="0" destOrd="1" presId="urn:microsoft.com/office/officeart/2016/7/layout/RepeatingBendingProcessNew"/>
    <dgm:cxn modelId="{8834FB30-A1F0-4CCE-A5D0-46C8CD47C592}" srcId="{9123BE70-E31A-4D1E-B3A5-E4941706ED2B}" destId="{A8DD2ADC-609A-4041-9BDA-88B61D3C1A83}" srcOrd="1" destOrd="0" parTransId="{CAC36E39-6291-4D49-850F-D3E896D75EAD}" sibTransId="{8535DEC4-5890-43DC-A51D-0127C27CC656}"/>
    <dgm:cxn modelId="{836A8740-E33C-4E88-B44E-25E61E62B9AD}" srcId="{46EAE9A1-C651-4C17-B81C-1B1028BF95A7}" destId="{01D224D7-E1F5-4E4E-A1D9-13EBF4C720CD}" srcOrd="0" destOrd="0" parTransId="{E7C6CF08-431A-4C8D-8928-68ACC4720AB6}" sibTransId="{601D7CDA-6947-488C-9CDB-87D3C352878A}"/>
    <dgm:cxn modelId="{0545965C-2977-4B35-AFE5-61075795FDB0}" type="presOf" srcId="{94A8F005-57D9-44D9-B496-9FEDE255F94F}" destId="{1F706848-3F25-4AB2-90FC-3BBD0FC3256C}" srcOrd="0" destOrd="2" presId="urn:microsoft.com/office/officeart/2016/7/layout/RepeatingBendingProcessNew"/>
    <dgm:cxn modelId="{5B137545-7376-454D-A6ED-AE47D47F0825}" type="presOf" srcId="{B3A4E04D-6232-42EC-944D-FFE77D567C26}" destId="{B51FE400-F267-4C8E-BA9E-88A75F8E01B5}" srcOrd="1" destOrd="0" presId="urn:microsoft.com/office/officeart/2016/7/layout/RepeatingBendingProcessNew"/>
    <dgm:cxn modelId="{E755B347-2CB7-4B9E-B761-256C458AA9EE}" type="presOf" srcId="{0CFCD600-A7D7-4CA7-9F1D-A9386BBD6175}" destId="{653F7946-6EA4-44A4-A9DA-7B4E125B61F1}" srcOrd="0" destOrd="0" presId="urn:microsoft.com/office/officeart/2016/7/layout/RepeatingBendingProcessNew"/>
    <dgm:cxn modelId="{6E3A4A54-6FCE-4BCC-95E3-6C94882F0C92}" type="presOf" srcId="{9123BE70-E31A-4D1E-B3A5-E4941706ED2B}" destId="{5031F156-0017-4B64-993C-50C5BA53E8C1}" srcOrd="0" destOrd="0" presId="urn:microsoft.com/office/officeart/2016/7/layout/RepeatingBendingProcessNew"/>
    <dgm:cxn modelId="{1783667E-9546-498D-9CC0-BC963DFB183E}" type="presOf" srcId="{A8DD2ADC-609A-4041-9BDA-88B61D3C1A83}" destId="{8C19CDBE-AD78-4053-81DE-8C05D3E7D01A}" srcOrd="0" destOrd="0" presId="urn:microsoft.com/office/officeart/2016/7/layout/RepeatingBendingProcessNew"/>
    <dgm:cxn modelId="{8A8C5187-D87E-4A97-9C5B-04EAD29FF64E}" srcId="{9123BE70-E31A-4D1E-B3A5-E4941706ED2B}" destId="{46EAE9A1-C651-4C17-B81C-1B1028BF95A7}" srcOrd="2" destOrd="0" parTransId="{61BC67B3-42BF-4086-82E9-AF80191DEA25}" sibTransId="{D1D2FB32-24DC-418C-8892-1D07CBB1F1EC}"/>
    <dgm:cxn modelId="{A8F117AD-1336-452A-AAF0-7E9801F48DC2}" type="presOf" srcId="{8535DEC4-5890-43DC-A51D-0127C27CC656}" destId="{6639D916-B914-4D9B-9FD7-C93560B1EE66}" srcOrd="1" destOrd="0" presId="urn:microsoft.com/office/officeart/2016/7/layout/RepeatingBendingProcessNew"/>
    <dgm:cxn modelId="{F9A61ED1-88D4-4134-8D35-D54EC0DC64CC}" srcId="{46EAE9A1-C651-4C17-B81C-1B1028BF95A7}" destId="{9C81BE87-2511-40B5-9E57-EA540D8CB107}" srcOrd="2" destOrd="0" parTransId="{D03D4599-E45B-4A1E-9E83-1725946DA02B}" sibTransId="{0AF7CCA9-E1F2-459B-9337-60EA64C4C407}"/>
    <dgm:cxn modelId="{C70AFAD5-0052-48C7-BFF1-55D26F090A54}" type="presOf" srcId="{9C81BE87-2511-40B5-9E57-EA540D8CB107}" destId="{1F706848-3F25-4AB2-90FC-3BBD0FC3256C}" srcOrd="0" destOrd="3" presId="urn:microsoft.com/office/officeart/2016/7/layout/RepeatingBendingProcessNew"/>
    <dgm:cxn modelId="{3D6567E0-C963-4D7F-B72E-8AA6B97AC612}" srcId="{9123BE70-E31A-4D1E-B3A5-E4941706ED2B}" destId="{0CFCD600-A7D7-4CA7-9F1D-A9386BBD6175}" srcOrd="0" destOrd="0" parTransId="{4C9D4524-3DF0-4E24-936A-36FAC53F8CB1}" sibTransId="{B3A4E04D-6232-42EC-944D-FFE77D567C26}"/>
    <dgm:cxn modelId="{3210EFEB-1787-43AA-8A93-BD9C0DBC0AC7}" type="presOf" srcId="{B3A4E04D-6232-42EC-944D-FFE77D567C26}" destId="{DD4A846A-9672-433F-BF49-D4C1CDF34B9F}" srcOrd="0" destOrd="0" presId="urn:microsoft.com/office/officeart/2016/7/layout/RepeatingBendingProcessNew"/>
    <dgm:cxn modelId="{FCC655ED-5CD9-452F-BE76-806AA54028C6}" srcId="{46EAE9A1-C651-4C17-B81C-1B1028BF95A7}" destId="{94A8F005-57D9-44D9-B496-9FEDE255F94F}" srcOrd="1" destOrd="0" parTransId="{85B5B2D6-122D-49B4-AB93-05F20EC639CF}" sibTransId="{C255A0A7-BAEC-4DDD-B2D4-C02849BF0787}"/>
    <dgm:cxn modelId="{E10921C5-900B-45D7-9ABC-468E5B1393B2}" type="presParOf" srcId="{5031F156-0017-4B64-993C-50C5BA53E8C1}" destId="{653F7946-6EA4-44A4-A9DA-7B4E125B61F1}" srcOrd="0" destOrd="0" presId="urn:microsoft.com/office/officeart/2016/7/layout/RepeatingBendingProcessNew"/>
    <dgm:cxn modelId="{79166639-1FE4-4EBD-87B3-F75D2E768728}" type="presParOf" srcId="{5031F156-0017-4B64-993C-50C5BA53E8C1}" destId="{DD4A846A-9672-433F-BF49-D4C1CDF34B9F}" srcOrd="1" destOrd="0" presId="urn:microsoft.com/office/officeart/2016/7/layout/RepeatingBendingProcessNew"/>
    <dgm:cxn modelId="{155E0CA8-5587-44F0-B350-B40AEA11840F}" type="presParOf" srcId="{DD4A846A-9672-433F-BF49-D4C1CDF34B9F}" destId="{B51FE400-F267-4C8E-BA9E-88A75F8E01B5}" srcOrd="0" destOrd="0" presId="urn:microsoft.com/office/officeart/2016/7/layout/RepeatingBendingProcessNew"/>
    <dgm:cxn modelId="{B2292A57-244C-4CE9-8802-D856907ED441}" type="presParOf" srcId="{5031F156-0017-4B64-993C-50C5BA53E8C1}" destId="{8C19CDBE-AD78-4053-81DE-8C05D3E7D01A}" srcOrd="2" destOrd="0" presId="urn:microsoft.com/office/officeart/2016/7/layout/RepeatingBendingProcessNew"/>
    <dgm:cxn modelId="{AD155EB8-374C-468D-AD7C-B2839A767BA8}" type="presParOf" srcId="{5031F156-0017-4B64-993C-50C5BA53E8C1}" destId="{C1A6988B-9E45-4BB5-A261-201C261B33A8}" srcOrd="3" destOrd="0" presId="urn:microsoft.com/office/officeart/2016/7/layout/RepeatingBendingProcessNew"/>
    <dgm:cxn modelId="{79F62D93-BB02-4E59-B564-430DA8B2D5C3}" type="presParOf" srcId="{C1A6988B-9E45-4BB5-A261-201C261B33A8}" destId="{6639D916-B914-4D9B-9FD7-C93560B1EE66}" srcOrd="0" destOrd="0" presId="urn:microsoft.com/office/officeart/2016/7/layout/RepeatingBendingProcessNew"/>
    <dgm:cxn modelId="{5F15D9CC-56F1-47CC-8275-58D39389B7B3}" type="presParOf" srcId="{5031F156-0017-4B64-993C-50C5BA53E8C1}" destId="{1F706848-3F25-4AB2-90FC-3BBD0FC3256C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A846A-9672-433F-BF49-D4C1CDF34B9F}">
      <dsp:nvSpPr>
        <dsp:cNvPr id="0" name=""/>
        <dsp:cNvSpPr/>
      </dsp:nvSpPr>
      <dsp:spPr>
        <a:xfrm>
          <a:off x="2958573" y="1603166"/>
          <a:ext cx="6484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8481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65837" y="1645490"/>
        <a:ext cx="33954" cy="6790"/>
      </dsp:txXfrm>
    </dsp:sp>
    <dsp:sp modelId="{653F7946-6EA4-44A4-A9DA-7B4E125B61F1}">
      <dsp:nvSpPr>
        <dsp:cNvPr id="0" name=""/>
        <dsp:cNvSpPr/>
      </dsp:nvSpPr>
      <dsp:spPr>
        <a:xfrm>
          <a:off x="7843" y="763127"/>
          <a:ext cx="2952529" cy="17715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676" tIns="151863" rIns="144676" bIns="151863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kern="1200"/>
            <a:t>Virusi</a:t>
          </a:r>
          <a:endParaRPr lang="en-US" sz="1700" kern="1200"/>
        </a:p>
      </dsp:txBody>
      <dsp:txXfrm>
        <a:off x="7843" y="763127"/>
        <a:ext cx="2952529" cy="1771517"/>
      </dsp:txXfrm>
    </dsp:sp>
    <dsp:sp modelId="{C1A6988B-9E45-4BB5-A261-201C261B33A8}">
      <dsp:nvSpPr>
        <dsp:cNvPr id="0" name=""/>
        <dsp:cNvSpPr/>
      </dsp:nvSpPr>
      <dsp:spPr>
        <a:xfrm>
          <a:off x="6590184" y="1603166"/>
          <a:ext cx="6484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8481" y="45720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897448" y="1645490"/>
        <a:ext cx="33954" cy="6790"/>
      </dsp:txXfrm>
    </dsp:sp>
    <dsp:sp modelId="{8C19CDBE-AD78-4053-81DE-8C05D3E7D01A}">
      <dsp:nvSpPr>
        <dsp:cNvPr id="0" name=""/>
        <dsp:cNvSpPr/>
      </dsp:nvSpPr>
      <dsp:spPr>
        <a:xfrm>
          <a:off x="3639455" y="763127"/>
          <a:ext cx="2952529" cy="17715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676" tIns="151863" rIns="144676" bIns="151863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kern="1200"/>
            <a:t>Kraja osebnih podatkov in identitete </a:t>
          </a:r>
          <a:endParaRPr lang="en-US" sz="1700" kern="1200"/>
        </a:p>
      </dsp:txBody>
      <dsp:txXfrm>
        <a:off x="3639455" y="763127"/>
        <a:ext cx="2952529" cy="1771517"/>
      </dsp:txXfrm>
    </dsp:sp>
    <dsp:sp modelId="{1F706848-3F25-4AB2-90FC-3BBD0FC3256C}">
      <dsp:nvSpPr>
        <dsp:cNvPr id="0" name=""/>
        <dsp:cNvSpPr/>
      </dsp:nvSpPr>
      <dsp:spPr>
        <a:xfrm>
          <a:off x="7271066" y="763127"/>
          <a:ext cx="2952529" cy="17715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676" tIns="151863" rIns="144676" bIns="151863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kern="1200"/>
            <a:t>Spletne prevare in goljufije </a:t>
          </a:r>
          <a:endParaRPr lang="en-US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300" kern="1200"/>
            <a:t>goljufije na družbenih omrežjih </a:t>
          </a:r>
          <a:br>
            <a:rPr lang="sl-SI" sz="1300" kern="1200"/>
          </a:br>
          <a:r>
            <a:rPr lang="sl-SI" sz="1300" kern="1200"/>
            <a:t>(lažne nagrade igre …) 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300" kern="1200"/>
            <a:t>v spletnem bančništvu 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300" kern="1200"/>
            <a:t>vdori</a:t>
          </a:r>
          <a:endParaRPr lang="en-US" sz="1300" kern="1200"/>
        </a:p>
      </dsp:txBody>
      <dsp:txXfrm>
        <a:off x="7271066" y="763127"/>
        <a:ext cx="2952529" cy="1771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LZ9fDoBdxY?feature=oembed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ogastvozdravja.si/odnosi-in-druzina/otroci/1316-skrite-pasti-in-prezece-nevarnosti-interneta" TargetMode="External"/><Relationship Id="rId3" Type="http://schemas.openxmlformats.org/officeDocument/2006/relationships/hyperlink" Target="https://www.pikist.com/" TargetMode="External"/><Relationship Id="rId7" Type="http://schemas.openxmlformats.org/officeDocument/2006/relationships/hyperlink" Target="https://www.varnostnaspletu.si/tag/nevarnosti-interneta/" TargetMode="External"/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pm-mb.si/wp-content/uploads/2018/06/O%C5%A0_INTER_Nevarnosti_na_internetu.pdf" TargetMode="External"/><Relationship Id="rId5" Type="http://schemas.openxmlformats.org/officeDocument/2006/relationships/hyperlink" Target="https://creativecommons.org/" TargetMode="External"/><Relationship Id="rId4" Type="http://schemas.openxmlformats.org/officeDocument/2006/relationships/hyperlink" Target="https://www.youtube.com/watch?v=bLZ9fDoBdx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52ECFF-5F0C-4D61-8B35-9611A0C03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varnost na spletu </a:t>
            </a:r>
            <a:endParaRPr lang="en-U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1756656-6513-4B6E-88DC-8F8C74B6EE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l-SI" sz="1800" dirty="0"/>
              <a:t>Avtor: </a:t>
            </a:r>
            <a:r>
              <a:rPr lang="sl-SI" sz="1800" dirty="0" err="1"/>
              <a:t>Aleksandar</a:t>
            </a:r>
            <a:r>
              <a:rPr lang="sl-SI" sz="1800" dirty="0"/>
              <a:t> Petrović</a:t>
            </a:r>
          </a:p>
          <a:p>
            <a:r>
              <a:rPr lang="sl-SI" sz="1800" dirty="0"/>
              <a:t>Mentorica: mag. Alenka Žerovnik</a:t>
            </a:r>
          </a:p>
          <a:p>
            <a:endParaRPr lang="sl-SI" sz="1800" dirty="0"/>
          </a:p>
          <a:p>
            <a:endParaRPr lang="sl-SI" sz="1800" dirty="0"/>
          </a:p>
          <a:p>
            <a:r>
              <a:rPr lang="sl-SI" sz="1800" dirty="0"/>
              <a:t>           Ljubljana 2019/2020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49805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B2AB353D-7466-4D53-8C0C-F8F7D1566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9FBC380-F1B4-4BB2-8923-75884F74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sl-SI">
                <a:solidFill>
                  <a:srgbClr val="FFFFFF"/>
                </a:solidFill>
              </a:rPr>
              <a:t>Oblike Nevarnosti na spletu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Snip Diagonal Corner Rectangle 21">
            <a:extLst>
              <a:ext uri="{FF2B5EF4-FFF2-40B4-BE49-F238E27FC236}">
                <a16:creationId xmlns:a16="http://schemas.microsoft.com/office/drawing/2014/main" id="{C00F9D29-8408-4334-9E1A-E1C8AE75C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20722"/>
            <a:ext cx="12188824" cy="3612950"/>
          </a:xfrm>
          <a:prstGeom prst="snip2DiagRect">
            <a:avLst>
              <a:gd name="adj1" fmla="val 8741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2">
            <a:extLst>
              <a:ext uri="{FF2B5EF4-FFF2-40B4-BE49-F238E27FC236}">
                <a16:creationId xmlns:a16="http://schemas.microsoft.com/office/drawing/2014/main" id="{9E5AAB11-F563-48FC-84A7-5388B311C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41090EC-E739-4CC8-B81B-71D8A6D01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4462BBA-7D2C-4B50-ABA1-4C1BB38C3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71DE805-182C-4570-9A30-5AF740C976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9A87F09-8789-45B4-AA9A-0124D0F75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FF7C8E8-778C-4012-AC42-82ACAB335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3" name="Označba mesta vsebine 2">
            <a:extLst>
              <a:ext uri="{FF2B5EF4-FFF2-40B4-BE49-F238E27FC236}">
                <a16:creationId xmlns:a16="http://schemas.microsoft.com/office/drawing/2014/main" id="{5A7F7493-7552-4296-B75D-0989C8466C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197664"/>
              </p:ext>
            </p:extLst>
          </p:nvPr>
        </p:nvGraphicFramePr>
        <p:xfrm>
          <a:off x="684212" y="792685"/>
          <a:ext cx="10231440" cy="3297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7582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1F9602E-0F41-4EB5-9F55-26591CBE3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5BFC266-CA78-4BF6-9372-CFA261640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anchor="b">
            <a:normAutofit/>
          </a:bodyPr>
          <a:lstStyle/>
          <a:p>
            <a:r>
              <a:rPr lang="sl-SI" sz="2800"/>
              <a:t>Internet in otroci </a:t>
            </a:r>
            <a:endParaRPr lang="en-US" sz="2800"/>
          </a:p>
        </p:txBody>
      </p:sp>
      <p:sp>
        <p:nvSpPr>
          <p:cNvPr id="12" name="Snip Diagonal Corner Rectangle 24">
            <a:extLst>
              <a:ext uri="{FF2B5EF4-FFF2-40B4-BE49-F238E27FC236}">
                <a16:creationId xmlns:a16="http://schemas.microsoft.com/office/drawing/2014/main" id="{F912F8CE-C418-49F0-84E6-43D454465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, ki vsebuje besede oseba, sedeče, držanje, mlad&#10;&#10;Opis je samodejno ustvarjen">
            <a:extLst>
              <a:ext uri="{FF2B5EF4-FFF2-40B4-BE49-F238E27FC236}">
                <a16:creationId xmlns:a16="http://schemas.microsoft.com/office/drawing/2014/main" id="{02FBCA5D-2AD8-444A-8677-EA4D5BA05F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0" r="1" b="1"/>
          <a:stretch/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BA40BD8-CDE0-4108-A8D9-F14399D36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10" y="1822449"/>
            <a:ext cx="3479419" cy="3070226"/>
          </a:xfrm>
        </p:spPr>
        <p:txBody>
          <a:bodyPr anchor="t">
            <a:normAutofit/>
          </a:bodyPr>
          <a:lstStyle/>
          <a:p>
            <a:r>
              <a:rPr lang="sl-SI" sz="1400"/>
              <a:t>V sedanjosti se je starostna meja za uporabo interneta zmanjšala in se vse več zmanjšuje. To je omogočilo lažje iskanje informacij za vsakdanje potrebe (šola…)</a:t>
            </a:r>
          </a:p>
          <a:p>
            <a:r>
              <a:rPr lang="sl-SI" sz="1400"/>
              <a:t>Otroci so najbolj izpostavljeni različnim goljufijam na spletu in je zato pomembna vloga staršev in učiteljev </a:t>
            </a:r>
            <a:br>
              <a:rPr lang="sl-SI" sz="1400"/>
            </a:br>
            <a:endParaRPr lang="en-US" sz="14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6C92E5-6825-45D3-A815-D268C8543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CB98ABD-10B5-4CC0-A3BC-E38352E0C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6FBEA0B-C5B5-4913-B9D5-97D55F0D9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0D8588B-7601-424B-BF1B-D5445DDB5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C02A2B0-3D6E-4A72-999F-18590B4F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7FBF81D-38B8-46E1-B12C-7CA04638F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Slika 5">
            <a:extLst>
              <a:ext uri="{FF2B5EF4-FFF2-40B4-BE49-F238E27FC236}">
                <a16:creationId xmlns:a16="http://schemas.microsoft.com/office/drawing/2014/main" id="{9A80641F-5CD0-4296-8320-A40F02142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096" y="6016988"/>
            <a:ext cx="975445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60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4A843B7-8120-43BA-8578-9A356D18A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1DC5CB5-1B29-497D-96CB-D0EA4B0B9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2545A64-388C-4A28-B8DE-285C3D20C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A483275-FACD-4554-B393-58AA9EFF1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44E9429-C6D1-417A-8981-0B7B938A5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C1DA7572-AC13-48D6-8407-8B974B476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DC82474-2692-4A2E-9E20-2BF2CF852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40" y="4008962"/>
            <a:ext cx="10838972" cy="1419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/>
              <a:t>Nasveti za starše o uporabi spleta </a:t>
            </a:r>
          </a:p>
        </p:txBody>
      </p:sp>
      <p:sp>
        <p:nvSpPr>
          <p:cNvPr id="64" name="Snip Diagonal Corner Rectangle 6">
            <a:extLst>
              <a:ext uri="{FF2B5EF4-FFF2-40B4-BE49-F238E27FC236}">
                <a16:creationId xmlns:a16="http://schemas.microsoft.com/office/drawing/2014/main" id="{0E083F18-4B46-420D-A1A0-82B6B88D0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9947" y="654449"/>
            <a:ext cx="5212106" cy="3199796"/>
          </a:xfrm>
          <a:prstGeom prst="snip2DiagRect">
            <a:avLst>
              <a:gd name="adj1" fmla="val 15758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redstavnost v spletu 3" title="Internet safety for kids: 7 Tips for parents | VPNpro">
            <a:hlinkClick r:id="" action="ppaction://media"/>
            <a:extLst>
              <a:ext uri="{FF2B5EF4-FFF2-40B4-BE49-F238E27FC236}">
                <a16:creationId xmlns:a16="http://schemas.microsoft.com/office/drawing/2014/main" id="{BC0C0944-C4B1-41B9-9F94-D8E300F304C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26909" y="1161475"/>
            <a:ext cx="3940634" cy="2216607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F52E198D-09DC-4B69-98F8-8D92810E9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29E49B6-F833-447F-9EED-A0248330D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6F34619-04AB-45A7-8385-C4194FAC1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92DE1F8-C7B7-4ECD-884F-9787AF364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8C0BE4D-1524-463B-B509-A979CE1F3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B349C57-FA5E-4C1E-8DEB-4454C2387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Slika 4">
            <a:extLst>
              <a:ext uri="{FF2B5EF4-FFF2-40B4-BE49-F238E27FC236}">
                <a16:creationId xmlns:a16="http://schemas.microsoft.com/office/drawing/2014/main" id="{5C88F139-A2AC-4AAD-8636-CB1CEB4E4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979" y="3699345"/>
            <a:ext cx="993734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2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1F9602E-0F41-4EB5-9F55-26591CBE3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2800046-E853-4719-BCBC-8CA8B51D6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anchor="b">
            <a:normAutofit/>
          </a:bodyPr>
          <a:lstStyle/>
          <a:p>
            <a:endParaRPr lang="en-US" sz="2800"/>
          </a:p>
        </p:txBody>
      </p:sp>
      <p:sp>
        <p:nvSpPr>
          <p:cNvPr id="12" name="Snip Diagonal Corner Rectangle 24">
            <a:extLst>
              <a:ext uri="{FF2B5EF4-FFF2-40B4-BE49-F238E27FC236}">
                <a16:creationId xmlns:a16="http://schemas.microsoft.com/office/drawing/2014/main" id="{F912F8CE-C418-49F0-84E6-43D454465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, ki vsebuje besede majica&#10;&#10;Opis je samodejno ustvarjen">
            <a:extLst>
              <a:ext uri="{FF2B5EF4-FFF2-40B4-BE49-F238E27FC236}">
                <a16:creationId xmlns:a16="http://schemas.microsoft.com/office/drawing/2014/main" id="{BA3F069C-189E-437A-8F3C-5D1326B009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00" r="-2" b="3742"/>
          <a:stretch/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945940B-B364-4D88-8B8B-64C64DD43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10" y="1822449"/>
            <a:ext cx="3479419" cy="3070226"/>
          </a:xfrm>
        </p:spPr>
        <p:txBody>
          <a:bodyPr anchor="t">
            <a:normAutofit/>
          </a:bodyPr>
          <a:lstStyle/>
          <a:p>
            <a:r>
              <a:rPr lang="sl-SI" sz="1400"/>
              <a:t>Starši so primarni v informiranju otrok o nevarnostih na spletu. Starši redno morajo opazovati kaj otroci počnejo na spletu in jih opozarjati na nevarnosti. </a:t>
            </a:r>
          </a:p>
          <a:p>
            <a:r>
              <a:rPr lang="sl-SI" sz="1400"/>
              <a:t>Nevarnosti za najmlajše je veliko od vlomilca do pedofila, tudi kraja identitete ipd. </a:t>
            </a:r>
          </a:p>
          <a:p>
            <a:pPr marL="0" indent="0">
              <a:buNone/>
            </a:pPr>
            <a:endParaRPr lang="en-US" sz="14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6C92E5-6825-45D3-A815-D268C8543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CB98ABD-10B5-4CC0-A3BC-E38352E0C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6FBEA0B-C5B5-4913-B9D5-97D55F0D9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0D8588B-7601-424B-BF1B-D5445DDB5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C02A2B0-3D6E-4A72-999F-18590B4F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7FBF81D-38B8-46E1-B12C-7CA04638F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Slika 5">
            <a:extLst>
              <a:ext uri="{FF2B5EF4-FFF2-40B4-BE49-F238E27FC236}">
                <a16:creationId xmlns:a16="http://schemas.microsoft.com/office/drawing/2014/main" id="{B340987F-1119-4850-89E0-3B385130A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517" y="5946246"/>
            <a:ext cx="975445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21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2A4DD6-104B-4E88-88F0-C016960FF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77800"/>
            <a:ext cx="3657600" cy="1371600"/>
          </a:xfrm>
        </p:spPr>
        <p:txBody>
          <a:bodyPr/>
          <a:lstStyle/>
          <a:p>
            <a:r>
              <a:rPr lang="sl-SI" dirty="0"/>
              <a:t>Vloga učiteljev </a:t>
            </a:r>
            <a:endParaRPr lang="en-US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4D031B9-F11B-4F90-9B55-0796F4653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Vloga učiteljev v življenju otroka je velika ker mu podaja znanja in ga izobražuje in vzgaja. Tudi je pomembna vloga učitelja pri spoznavanju spleta in spletnih (ne)varnosti. </a:t>
            </a:r>
          </a:p>
          <a:p>
            <a:r>
              <a:rPr lang="sl-SI" dirty="0">
                <a:solidFill>
                  <a:schemeClr val="bg1"/>
                </a:solidFill>
              </a:rPr>
              <a:t>Pogoj za to je da učitelj zna vse o pravilni in varni uporabi spleta zato imajo učitelji redna izobraževanja in seminarje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A2D1B54-7DD9-4ADC-AB27-9DB483357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Slika 5" descr="Slika, ki vsebuje besede znak, ustavi, sedeče, ospredje&#10;&#10;Opis je samodejno ustvarjen">
            <a:extLst>
              <a:ext uri="{FF2B5EF4-FFF2-40B4-BE49-F238E27FC236}">
                <a16:creationId xmlns:a16="http://schemas.microsoft.com/office/drawing/2014/main" id="{527B70A6-3942-4734-B98C-CB1E2E07D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571" y="2209799"/>
            <a:ext cx="3059724" cy="290372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9D1D070-CE41-4B74-9C04-C60E5258C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207" y="5271852"/>
            <a:ext cx="975445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94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1">
            <a:extLst>
              <a:ext uri="{FF2B5EF4-FFF2-40B4-BE49-F238E27FC236}">
                <a16:creationId xmlns:a16="http://schemas.microsoft.com/office/drawing/2014/main" id="{664C37AD-AECB-4BE2-A90B-D0E5EC789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D703F6F-0888-48EB-8309-E18852DD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912" y="808035"/>
            <a:ext cx="5627158" cy="1507067"/>
          </a:xfrm>
        </p:spPr>
        <p:txBody>
          <a:bodyPr>
            <a:normAutofit/>
          </a:bodyPr>
          <a:lstStyle/>
          <a:p>
            <a:r>
              <a:rPr lang="sl-SI" sz="2000">
                <a:solidFill>
                  <a:srgbClr val="0070C0"/>
                </a:solidFill>
              </a:rPr>
              <a:t>Pravila o varni uporabi spleta 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41D7E0E9-FF42-4DE0-A8F6-2AD43EB25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41" r="33172" b="-1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4DA0E27B-4AEC-43D6-B736-41A9743F3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3857" y="2072562"/>
            <a:ext cx="4875289" cy="4231656"/>
          </a:xfrm>
        </p:spPr>
        <p:txBody>
          <a:bodyPr>
            <a:normAutofit/>
          </a:bodyPr>
          <a:lstStyle/>
          <a:p>
            <a:r>
              <a:rPr lang="sl-SI" sz="1600" dirty="0"/>
              <a:t>Svojih osebnih in podatkov o staršem ne posredujemo na spletu </a:t>
            </a:r>
          </a:p>
          <a:p>
            <a:r>
              <a:rPr lang="sl-SI" sz="1600" dirty="0"/>
              <a:t>Pri brskanju na spletu vedno koristimo požarni zid in </a:t>
            </a:r>
            <a:r>
              <a:rPr lang="sl-SI" sz="1600" dirty="0" err="1"/>
              <a:t>antivirusni</a:t>
            </a:r>
            <a:r>
              <a:rPr lang="sl-SI" sz="1600" dirty="0"/>
              <a:t> program </a:t>
            </a:r>
          </a:p>
          <a:p>
            <a:r>
              <a:rPr lang="sl-SI" sz="1600" dirty="0"/>
              <a:t>Različna gesla za družbena omrežja </a:t>
            </a:r>
          </a:p>
          <a:p>
            <a:r>
              <a:rPr lang="sl-SI" sz="1600" dirty="0"/>
              <a:t>Pri klepetanju uporabljamo vzdevek </a:t>
            </a:r>
            <a:endParaRPr lang="en-US" sz="1600" dirty="0"/>
          </a:p>
        </p:txBody>
      </p:sp>
      <p:grpSp>
        <p:nvGrpSpPr>
          <p:cNvPr id="25" name="Group 13">
            <a:extLst>
              <a:ext uri="{FF2B5EF4-FFF2-40B4-BE49-F238E27FC236}">
                <a16:creationId xmlns:a16="http://schemas.microsoft.com/office/drawing/2014/main" id="{34E40056-4B05-4A2C-8908-10FF073A8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4CE3D7E-7E61-4783-A4B4-AF9FF7F826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15">
              <a:extLst>
                <a:ext uri="{FF2B5EF4-FFF2-40B4-BE49-F238E27FC236}">
                  <a16:creationId xmlns:a16="http://schemas.microsoft.com/office/drawing/2014/main" id="{29CD84E2-F85B-4AB8-9BA7-B59B59AC4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9BBEB54-0DAD-4AAF-8BB1-F0DB0F9C3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97820F3-DA9C-422A-B861-A480530FB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2B678CA-174E-4AE7-B78F-193C328FE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Slika 7">
            <a:extLst>
              <a:ext uri="{FF2B5EF4-FFF2-40B4-BE49-F238E27FC236}">
                <a16:creationId xmlns:a16="http://schemas.microsoft.com/office/drawing/2014/main" id="{EF5F283C-6AA4-42ED-B9F6-4324A2475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856" y="6398213"/>
            <a:ext cx="975445" cy="365792"/>
          </a:xfrm>
          <a:prstGeom prst="rect">
            <a:avLst/>
          </a:prstGeom>
        </p:spPr>
      </p:pic>
      <p:pic>
        <p:nvPicPr>
          <p:cNvPr id="10" name="Slika 9" descr="Slika, ki vsebuje besede besedilo&#10;&#10;Opis je samodejno ustvarjen">
            <a:extLst>
              <a:ext uri="{FF2B5EF4-FFF2-40B4-BE49-F238E27FC236}">
                <a16:creationId xmlns:a16="http://schemas.microsoft.com/office/drawing/2014/main" id="{6FD0CBB2-C21B-4F15-825E-0640FE1E4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1280" y="2113177"/>
            <a:ext cx="3759025" cy="44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13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C25CA2-7F18-48D2-A91E-79795B43C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Povezovanje s spoštovanjem. </a:t>
            </a:r>
            <a:endParaRPr lang="en-US" dirty="0"/>
          </a:p>
        </p:txBody>
      </p:sp>
      <p:pic>
        <p:nvPicPr>
          <p:cNvPr id="5" name="Označba mesta vsebine 4" descr="Slika, ki vsebuje besede zunanje, sedeče, polaganje, miza&#10;&#10;Opis je samodejno ustvarjen">
            <a:extLst>
              <a:ext uri="{FF2B5EF4-FFF2-40B4-BE49-F238E27FC236}">
                <a16:creationId xmlns:a16="http://schemas.microsoft.com/office/drawing/2014/main" id="{75D26F79-2A61-432E-8738-33F51A3D48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0359" y="685800"/>
            <a:ext cx="5422107" cy="3614738"/>
          </a:xfr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28BAE34-F909-465B-8CF4-50B859C11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814" y="3845247"/>
            <a:ext cx="975445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30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A34ACE-AE08-472F-85BD-27C04EE3A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229" y="0"/>
            <a:ext cx="8534400" cy="1507067"/>
          </a:xfrm>
        </p:spPr>
        <p:txBody>
          <a:bodyPr/>
          <a:lstStyle/>
          <a:p>
            <a:r>
              <a:rPr lang="sl-SI" dirty="0"/>
              <a:t>viri</a:t>
            </a:r>
            <a:endParaRPr lang="en-US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99F0727-BB5D-4E72-A101-4647A747E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708" y="1851991"/>
            <a:ext cx="8534400" cy="3615267"/>
          </a:xfrm>
        </p:spPr>
        <p:txBody>
          <a:bodyPr>
            <a:normAutofit/>
          </a:bodyPr>
          <a:lstStyle/>
          <a:p>
            <a:r>
              <a:rPr lang="sl-SI" sz="1800" dirty="0"/>
              <a:t>Fotografije pridobljene s: </a:t>
            </a:r>
            <a:r>
              <a:rPr lang="en-US" sz="1800" dirty="0">
                <a:hlinkClick r:id="rId2"/>
              </a:rPr>
              <a:t>https://pixabay.com/</a:t>
            </a:r>
            <a:r>
              <a:rPr lang="sl-SI" sz="1800" dirty="0"/>
              <a:t> in </a:t>
            </a:r>
            <a:r>
              <a:rPr lang="en-US" sz="1800" dirty="0">
                <a:hlinkClick r:id="rId3"/>
              </a:rPr>
              <a:t>https://www.pikist.com/</a:t>
            </a:r>
            <a:endParaRPr lang="sl-SI" sz="1800" dirty="0"/>
          </a:p>
          <a:p>
            <a:r>
              <a:rPr lang="sl-SI" sz="1800" dirty="0"/>
              <a:t>Video pridobljen s: </a:t>
            </a:r>
            <a:r>
              <a:rPr lang="sl-SI" sz="1800" dirty="0">
                <a:hlinkClick r:id="rId4"/>
              </a:rPr>
              <a:t>https://www.youtube.com/watch?v=bLZ9fDoBdxY</a:t>
            </a:r>
            <a:endParaRPr lang="sl-SI" sz="1800" dirty="0"/>
          </a:p>
          <a:p>
            <a:r>
              <a:rPr lang="sl-SI" sz="1800" dirty="0" err="1"/>
              <a:t>Creative</a:t>
            </a:r>
            <a:r>
              <a:rPr lang="sl-SI" sz="1800" dirty="0"/>
              <a:t> </a:t>
            </a:r>
            <a:r>
              <a:rPr lang="sl-SI" sz="1800" dirty="0" err="1"/>
              <a:t>Commons</a:t>
            </a:r>
            <a:r>
              <a:rPr lang="sl-SI" sz="1800" dirty="0"/>
              <a:t> za licence: </a:t>
            </a:r>
            <a:r>
              <a:rPr lang="en-US" sz="1800" dirty="0">
                <a:hlinkClick r:id="rId5"/>
              </a:rPr>
              <a:t>https://creativecommons.org/</a:t>
            </a:r>
            <a:endParaRPr lang="sl-SI" sz="1800" dirty="0"/>
          </a:p>
          <a:p>
            <a:r>
              <a:rPr lang="sl-SI" sz="1800" dirty="0"/>
              <a:t>Viri za tekst: </a:t>
            </a:r>
            <a:r>
              <a:rPr lang="en-US" sz="1800" dirty="0">
                <a:hlinkClick r:id="rId6"/>
              </a:rPr>
              <a:t>https://zpm-mb.si/wp-content/uploads/2018/06/O%C5%A0_INTER_Nevarnosti_na_internetu.pdf</a:t>
            </a:r>
            <a:r>
              <a:rPr lang="sl-SI" sz="1800" dirty="0"/>
              <a:t> , </a:t>
            </a:r>
            <a:r>
              <a:rPr lang="en-US" sz="1800" dirty="0">
                <a:hlinkClick r:id="rId7"/>
              </a:rPr>
              <a:t>https://www.varnostnaspletu.si/tag/nevarnosti-interneta/</a:t>
            </a:r>
            <a:r>
              <a:rPr lang="sl-SI" sz="1800" dirty="0"/>
              <a:t> , </a:t>
            </a:r>
            <a:r>
              <a:rPr lang="en-US" sz="1800" dirty="0">
                <a:hlinkClick r:id="rId8"/>
              </a:rPr>
              <a:t>https://www.bogastvozdravja.si/odnosi-in-druzina/otroci/1316-skrite-pasti-in-prezece-nevarnosti-interneta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60589637"/>
      </p:ext>
    </p:extLst>
  </p:cSld>
  <p:clrMapOvr>
    <a:masterClrMapping/>
  </p:clrMapOvr>
</p:sld>
</file>

<file path=ppt/theme/theme1.xml><?xml version="1.0" encoding="utf-8"?>
<a:theme xmlns:a="http://schemas.openxmlformats.org/drawingml/2006/main" name="Rezina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</Words>
  <Application>Microsoft Office PowerPoint</Application>
  <PresentationFormat>Širokozaslonsko</PresentationFormat>
  <Paragraphs>33</Paragraphs>
  <Slides>9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Rezina</vt:lpstr>
      <vt:lpstr>varnost na spletu </vt:lpstr>
      <vt:lpstr>Oblike Nevarnosti na spletu </vt:lpstr>
      <vt:lpstr>Internet in otroci </vt:lpstr>
      <vt:lpstr>Nasveti za starše o uporabi spleta </vt:lpstr>
      <vt:lpstr>PowerPointova predstavitev</vt:lpstr>
      <vt:lpstr>Vloga učiteljev </vt:lpstr>
      <vt:lpstr>Pravila o varni uporabi spleta </vt:lpstr>
      <vt:lpstr>Povezovanje s spoštovanjem. 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varnost na spletu </dc:title>
  <dc:creator>pc</dc:creator>
  <cp:lastModifiedBy>pc</cp:lastModifiedBy>
  <cp:revision>1</cp:revision>
  <dcterms:created xsi:type="dcterms:W3CDTF">2020-08-20T03:17:44Z</dcterms:created>
  <dcterms:modified xsi:type="dcterms:W3CDTF">2020-08-20T03:49:40Z</dcterms:modified>
</cp:coreProperties>
</file>